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57" r:id="rId3"/>
    <p:sldId id="703" r:id="rId4"/>
    <p:sldId id="596" r:id="rId5"/>
    <p:sldId id="570" r:id="rId6"/>
    <p:sldId id="609" r:id="rId7"/>
    <p:sldId id="589" r:id="rId8"/>
    <p:sldId id="590" r:id="rId9"/>
    <p:sldId id="591" r:id="rId10"/>
    <p:sldId id="592" r:id="rId11"/>
    <p:sldId id="593" r:id="rId12"/>
    <p:sldId id="595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6" r:id="rId22"/>
    <p:sldId id="607" r:id="rId23"/>
    <p:sldId id="608" r:id="rId24"/>
    <p:sldId id="702" r:id="rId25"/>
    <p:sldId id="588" r:id="rId26"/>
    <p:sldId id="260" r:id="rId27"/>
    <p:sldId id="536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80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AB16E7-2A7C-414D-86D9-EA40386C101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C69DA2-653E-D544-A36B-CE107B5ACAAF}">
      <dgm:prSet phldrT="[Text]"/>
      <dgm:spPr/>
      <dgm:t>
        <a:bodyPr/>
        <a:lstStyle/>
        <a:p>
          <a:r>
            <a:rPr lang="en-US" dirty="0"/>
            <a:t>Latest SAP Info</a:t>
          </a:r>
        </a:p>
      </dgm:t>
    </dgm:pt>
    <dgm:pt modelId="{191FB140-8BE0-3841-A8D9-3BBF73960705}" type="parTrans" cxnId="{14D8FAC1-825C-9744-A7ED-7C4873AFBE2B}">
      <dgm:prSet/>
      <dgm:spPr/>
      <dgm:t>
        <a:bodyPr/>
        <a:lstStyle/>
        <a:p>
          <a:endParaRPr lang="en-US"/>
        </a:p>
      </dgm:t>
    </dgm:pt>
    <dgm:pt modelId="{E59F1CAE-28C4-3E40-87D3-B12FCE04CDE9}" type="sibTrans" cxnId="{14D8FAC1-825C-9744-A7ED-7C4873AFBE2B}">
      <dgm:prSet/>
      <dgm:spPr/>
      <dgm:t>
        <a:bodyPr/>
        <a:lstStyle/>
        <a:p>
          <a:endParaRPr lang="en-US"/>
        </a:p>
      </dgm:t>
    </dgm:pt>
    <dgm:pt modelId="{6D6DECED-8AE0-0A4D-8FE9-2C5851CA8F2C}">
      <dgm:prSet phldrT="[Text]"/>
      <dgm:spPr/>
      <dgm:t>
        <a:bodyPr/>
        <a:lstStyle/>
        <a:p>
          <a:r>
            <a:rPr lang="en-US" dirty="0"/>
            <a:t>Demo</a:t>
          </a:r>
        </a:p>
      </dgm:t>
    </dgm:pt>
    <dgm:pt modelId="{31CFF42D-9AFD-7148-9B2E-DC0B76DFE8E4}" type="parTrans" cxnId="{23CDEC3D-2DD2-9D4C-93BE-10A693274F07}">
      <dgm:prSet/>
      <dgm:spPr/>
      <dgm:t>
        <a:bodyPr/>
        <a:lstStyle/>
        <a:p>
          <a:endParaRPr lang="en-US"/>
        </a:p>
      </dgm:t>
    </dgm:pt>
    <dgm:pt modelId="{05F5AB0F-A1B0-A84D-9E7C-518D70D9F0D1}" type="sibTrans" cxnId="{23CDEC3D-2DD2-9D4C-93BE-10A693274F07}">
      <dgm:prSet/>
      <dgm:spPr/>
      <dgm:t>
        <a:bodyPr/>
        <a:lstStyle/>
        <a:p>
          <a:endParaRPr lang="en-US"/>
        </a:p>
      </dgm:t>
    </dgm:pt>
    <dgm:pt modelId="{B195BF65-AA87-8748-B3E9-2BE07A48D8D0}">
      <dgm:prSet phldrT="[Text]"/>
      <dgm:spPr/>
      <dgm:t>
        <a:bodyPr/>
        <a:lstStyle/>
        <a:p>
          <a:r>
            <a:rPr lang="en-US" dirty="0"/>
            <a:t>Summary &amp; Questions</a:t>
          </a:r>
        </a:p>
      </dgm:t>
    </dgm:pt>
    <dgm:pt modelId="{D23FF2EB-C2A0-454C-B02D-C43ECB83F89A}" type="parTrans" cxnId="{29732124-64F6-064D-8CE2-6CE8AEF858EE}">
      <dgm:prSet/>
      <dgm:spPr/>
      <dgm:t>
        <a:bodyPr/>
        <a:lstStyle/>
        <a:p>
          <a:endParaRPr lang="en-US"/>
        </a:p>
      </dgm:t>
    </dgm:pt>
    <dgm:pt modelId="{17AFA1A6-DD7F-6C42-8E62-323403475D56}" type="sibTrans" cxnId="{29732124-64F6-064D-8CE2-6CE8AEF858EE}">
      <dgm:prSet/>
      <dgm:spPr/>
      <dgm:t>
        <a:bodyPr/>
        <a:lstStyle/>
        <a:p>
          <a:endParaRPr lang="en-US"/>
        </a:p>
      </dgm:t>
    </dgm:pt>
    <dgm:pt modelId="{75F76431-B174-4543-B02A-E3B78DC863DE}" type="pres">
      <dgm:prSet presAssocID="{15AB16E7-2A7C-414D-86D9-EA40386C1018}" presName="Name0" presStyleCnt="0">
        <dgm:presLayoutVars>
          <dgm:chMax val="7"/>
          <dgm:chPref val="7"/>
          <dgm:dir/>
        </dgm:presLayoutVars>
      </dgm:prSet>
      <dgm:spPr/>
    </dgm:pt>
    <dgm:pt modelId="{DAADF81A-0C6A-C748-9CE3-DD10E541DB77}" type="pres">
      <dgm:prSet presAssocID="{15AB16E7-2A7C-414D-86D9-EA40386C1018}" presName="Name1" presStyleCnt="0"/>
      <dgm:spPr/>
    </dgm:pt>
    <dgm:pt modelId="{0CC9B504-D9DE-CD42-83FD-11D864834B38}" type="pres">
      <dgm:prSet presAssocID="{15AB16E7-2A7C-414D-86D9-EA40386C1018}" presName="cycle" presStyleCnt="0"/>
      <dgm:spPr/>
    </dgm:pt>
    <dgm:pt modelId="{E7EE66CC-B657-AF40-AB5F-23081AA9687F}" type="pres">
      <dgm:prSet presAssocID="{15AB16E7-2A7C-414D-86D9-EA40386C1018}" presName="srcNode" presStyleLbl="node1" presStyleIdx="0" presStyleCnt="3"/>
      <dgm:spPr/>
    </dgm:pt>
    <dgm:pt modelId="{A9AA4E0F-CC2C-2B4B-81C1-BD54BE053814}" type="pres">
      <dgm:prSet presAssocID="{15AB16E7-2A7C-414D-86D9-EA40386C1018}" presName="conn" presStyleLbl="parChTrans1D2" presStyleIdx="0" presStyleCnt="1"/>
      <dgm:spPr/>
    </dgm:pt>
    <dgm:pt modelId="{CB94AFE7-3612-C94C-8757-3380B7FA70DB}" type="pres">
      <dgm:prSet presAssocID="{15AB16E7-2A7C-414D-86D9-EA40386C1018}" presName="extraNode" presStyleLbl="node1" presStyleIdx="0" presStyleCnt="3"/>
      <dgm:spPr/>
    </dgm:pt>
    <dgm:pt modelId="{04D55C77-F2DA-E04F-A988-9E6BDBFC0DC2}" type="pres">
      <dgm:prSet presAssocID="{15AB16E7-2A7C-414D-86D9-EA40386C1018}" presName="dstNode" presStyleLbl="node1" presStyleIdx="0" presStyleCnt="3"/>
      <dgm:spPr/>
    </dgm:pt>
    <dgm:pt modelId="{3563487D-5042-6A45-84BE-82635E18016C}" type="pres">
      <dgm:prSet presAssocID="{00C69DA2-653E-D544-A36B-CE107B5ACAAF}" presName="text_1" presStyleLbl="node1" presStyleIdx="0" presStyleCnt="3">
        <dgm:presLayoutVars>
          <dgm:bulletEnabled val="1"/>
        </dgm:presLayoutVars>
      </dgm:prSet>
      <dgm:spPr/>
    </dgm:pt>
    <dgm:pt modelId="{2555B8FD-4CF3-AA42-BDB1-C94432CBD98C}" type="pres">
      <dgm:prSet presAssocID="{00C69DA2-653E-D544-A36B-CE107B5ACAAF}" presName="accent_1" presStyleCnt="0"/>
      <dgm:spPr/>
    </dgm:pt>
    <dgm:pt modelId="{D7DE0E44-441E-274E-A9E8-56A0BF8BEEFD}" type="pres">
      <dgm:prSet presAssocID="{00C69DA2-653E-D544-A36B-CE107B5ACAAF}" presName="accentRepeatNode" presStyleLbl="solidFgAcc1" presStyleIdx="0" presStyleCnt="3"/>
      <dgm:spPr/>
    </dgm:pt>
    <dgm:pt modelId="{4F74E5A3-A913-654C-82FE-917649396B79}" type="pres">
      <dgm:prSet presAssocID="{6D6DECED-8AE0-0A4D-8FE9-2C5851CA8F2C}" presName="text_2" presStyleLbl="node1" presStyleIdx="1" presStyleCnt="3">
        <dgm:presLayoutVars>
          <dgm:bulletEnabled val="1"/>
        </dgm:presLayoutVars>
      </dgm:prSet>
      <dgm:spPr/>
    </dgm:pt>
    <dgm:pt modelId="{88D64EB7-2052-694C-89EC-4471928EDF8B}" type="pres">
      <dgm:prSet presAssocID="{6D6DECED-8AE0-0A4D-8FE9-2C5851CA8F2C}" presName="accent_2" presStyleCnt="0"/>
      <dgm:spPr/>
    </dgm:pt>
    <dgm:pt modelId="{E46AD7F4-8D75-0045-9792-A7EE6B360AD7}" type="pres">
      <dgm:prSet presAssocID="{6D6DECED-8AE0-0A4D-8FE9-2C5851CA8F2C}" presName="accentRepeatNode" presStyleLbl="solidFgAcc1" presStyleIdx="1" presStyleCnt="3"/>
      <dgm:spPr/>
    </dgm:pt>
    <dgm:pt modelId="{3948C68F-6FB2-744F-953B-B81FE49A669C}" type="pres">
      <dgm:prSet presAssocID="{B195BF65-AA87-8748-B3E9-2BE07A48D8D0}" presName="text_3" presStyleLbl="node1" presStyleIdx="2" presStyleCnt="3">
        <dgm:presLayoutVars>
          <dgm:bulletEnabled val="1"/>
        </dgm:presLayoutVars>
      </dgm:prSet>
      <dgm:spPr/>
    </dgm:pt>
    <dgm:pt modelId="{C4DE8F82-412E-7747-A9AA-925F8044ED29}" type="pres">
      <dgm:prSet presAssocID="{B195BF65-AA87-8748-B3E9-2BE07A48D8D0}" presName="accent_3" presStyleCnt="0"/>
      <dgm:spPr/>
    </dgm:pt>
    <dgm:pt modelId="{26E7FC3A-EE51-7B49-9966-C2BB985DE1FF}" type="pres">
      <dgm:prSet presAssocID="{B195BF65-AA87-8748-B3E9-2BE07A48D8D0}" presName="accentRepeatNode" presStyleLbl="solidFgAcc1" presStyleIdx="2" presStyleCnt="3"/>
      <dgm:spPr/>
    </dgm:pt>
  </dgm:ptLst>
  <dgm:cxnLst>
    <dgm:cxn modelId="{89F23503-5C04-E840-9D8D-2223604DB331}" type="presOf" srcId="{6D6DECED-8AE0-0A4D-8FE9-2C5851CA8F2C}" destId="{4F74E5A3-A913-654C-82FE-917649396B79}" srcOrd="0" destOrd="0" presId="urn:microsoft.com/office/officeart/2008/layout/VerticalCurvedList"/>
    <dgm:cxn modelId="{C565A60E-CC2A-904A-B3F2-59C60F0BFBC3}" type="presOf" srcId="{E59F1CAE-28C4-3E40-87D3-B12FCE04CDE9}" destId="{A9AA4E0F-CC2C-2B4B-81C1-BD54BE053814}" srcOrd="0" destOrd="0" presId="urn:microsoft.com/office/officeart/2008/layout/VerticalCurvedList"/>
    <dgm:cxn modelId="{29732124-64F6-064D-8CE2-6CE8AEF858EE}" srcId="{15AB16E7-2A7C-414D-86D9-EA40386C1018}" destId="{B195BF65-AA87-8748-B3E9-2BE07A48D8D0}" srcOrd="2" destOrd="0" parTransId="{D23FF2EB-C2A0-454C-B02D-C43ECB83F89A}" sibTransId="{17AFA1A6-DD7F-6C42-8E62-323403475D56}"/>
    <dgm:cxn modelId="{23CDEC3D-2DD2-9D4C-93BE-10A693274F07}" srcId="{15AB16E7-2A7C-414D-86D9-EA40386C1018}" destId="{6D6DECED-8AE0-0A4D-8FE9-2C5851CA8F2C}" srcOrd="1" destOrd="0" parTransId="{31CFF42D-9AFD-7148-9B2E-DC0B76DFE8E4}" sibTransId="{05F5AB0F-A1B0-A84D-9E7C-518D70D9F0D1}"/>
    <dgm:cxn modelId="{9520EF41-F22E-1E45-B919-3BBC7CAFACCE}" type="presOf" srcId="{B195BF65-AA87-8748-B3E9-2BE07A48D8D0}" destId="{3948C68F-6FB2-744F-953B-B81FE49A669C}" srcOrd="0" destOrd="0" presId="urn:microsoft.com/office/officeart/2008/layout/VerticalCurvedList"/>
    <dgm:cxn modelId="{A363965A-2209-4B47-8560-6F85D3665B8B}" type="presOf" srcId="{15AB16E7-2A7C-414D-86D9-EA40386C1018}" destId="{75F76431-B174-4543-B02A-E3B78DC863DE}" srcOrd="0" destOrd="0" presId="urn:microsoft.com/office/officeart/2008/layout/VerticalCurvedList"/>
    <dgm:cxn modelId="{BFF5B0B3-3687-5C4C-BCF9-1F5AE07A1E2A}" type="presOf" srcId="{00C69DA2-653E-D544-A36B-CE107B5ACAAF}" destId="{3563487D-5042-6A45-84BE-82635E18016C}" srcOrd="0" destOrd="0" presId="urn:microsoft.com/office/officeart/2008/layout/VerticalCurvedList"/>
    <dgm:cxn modelId="{14D8FAC1-825C-9744-A7ED-7C4873AFBE2B}" srcId="{15AB16E7-2A7C-414D-86D9-EA40386C1018}" destId="{00C69DA2-653E-D544-A36B-CE107B5ACAAF}" srcOrd="0" destOrd="0" parTransId="{191FB140-8BE0-3841-A8D9-3BBF73960705}" sibTransId="{E59F1CAE-28C4-3E40-87D3-B12FCE04CDE9}"/>
    <dgm:cxn modelId="{FBB9FF32-0A58-EA4B-82DE-15438998B964}" type="presParOf" srcId="{75F76431-B174-4543-B02A-E3B78DC863DE}" destId="{DAADF81A-0C6A-C748-9CE3-DD10E541DB77}" srcOrd="0" destOrd="0" presId="urn:microsoft.com/office/officeart/2008/layout/VerticalCurvedList"/>
    <dgm:cxn modelId="{2C920C08-8AE2-064A-8472-D5AA569B359D}" type="presParOf" srcId="{DAADF81A-0C6A-C748-9CE3-DD10E541DB77}" destId="{0CC9B504-D9DE-CD42-83FD-11D864834B38}" srcOrd="0" destOrd="0" presId="urn:microsoft.com/office/officeart/2008/layout/VerticalCurvedList"/>
    <dgm:cxn modelId="{035F89B1-DF35-F848-818C-2E5C8A2C9C09}" type="presParOf" srcId="{0CC9B504-D9DE-CD42-83FD-11D864834B38}" destId="{E7EE66CC-B657-AF40-AB5F-23081AA9687F}" srcOrd="0" destOrd="0" presId="urn:microsoft.com/office/officeart/2008/layout/VerticalCurvedList"/>
    <dgm:cxn modelId="{B0684D28-741E-694E-B647-0BD44ACB8466}" type="presParOf" srcId="{0CC9B504-D9DE-CD42-83FD-11D864834B38}" destId="{A9AA4E0F-CC2C-2B4B-81C1-BD54BE053814}" srcOrd="1" destOrd="0" presId="urn:microsoft.com/office/officeart/2008/layout/VerticalCurvedList"/>
    <dgm:cxn modelId="{BBC31C86-F5E6-D946-8282-686033595D8F}" type="presParOf" srcId="{0CC9B504-D9DE-CD42-83FD-11D864834B38}" destId="{CB94AFE7-3612-C94C-8757-3380B7FA70DB}" srcOrd="2" destOrd="0" presId="urn:microsoft.com/office/officeart/2008/layout/VerticalCurvedList"/>
    <dgm:cxn modelId="{E067A3EB-7598-CC4D-B2B9-A8F404E45A72}" type="presParOf" srcId="{0CC9B504-D9DE-CD42-83FD-11D864834B38}" destId="{04D55C77-F2DA-E04F-A988-9E6BDBFC0DC2}" srcOrd="3" destOrd="0" presId="urn:microsoft.com/office/officeart/2008/layout/VerticalCurvedList"/>
    <dgm:cxn modelId="{5DEA3BC9-C597-A645-AE55-D343D2E55960}" type="presParOf" srcId="{DAADF81A-0C6A-C748-9CE3-DD10E541DB77}" destId="{3563487D-5042-6A45-84BE-82635E18016C}" srcOrd="1" destOrd="0" presId="urn:microsoft.com/office/officeart/2008/layout/VerticalCurvedList"/>
    <dgm:cxn modelId="{2614AE19-BDBA-6246-BBEB-9B43DD294EE6}" type="presParOf" srcId="{DAADF81A-0C6A-C748-9CE3-DD10E541DB77}" destId="{2555B8FD-4CF3-AA42-BDB1-C94432CBD98C}" srcOrd="2" destOrd="0" presId="urn:microsoft.com/office/officeart/2008/layout/VerticalCurvedList"/>
    <dgm:cxn modelId="{1EBF741A-521E-9644-80DA-417F3E150C50}" type="presParOf" srcId="{2555B8FD-4CF3-AA42-BDB1-C94432CBD98C}" destId="{D7DE0E44-441E-274E-A9E8-56A0BF8BEEFD}" srcOrd="0" destOrd="0" presId="urn:microsoft.com/office/officeart/2008/layout/VerticalCurvedList"/>
    <dgm:cxn modelId="{9351A425-BFB7-0C46-B070-B6A4F6D30AA6}" type="presParOf" srcId="{DAADF81A-0C6A-C748-9CE3-DD10E541DB77}" destId="{4F74E5A3-A913-654C-82FE-917649396B79}" srcOrd="3" destOrd="0" presId="urn:microsoft.com/office/officeart/2008/layout/VerticalCurvedList"/>
    <dgm:cxn modelId="{2EB0A862-C73A-3043-B569-5053CC770528}" type="presParOf" srcId="{DAADF81A-0C6A-C748-9CE3-DD10E541DB77}" destId="{88D64EB7-2052-694C-89EC-4471928EDF8B}" srcOrd="4" destOrd="0" presId="urn:microsoft.com/office/officeart/2008/layout/VerticalCurvedList"/>
    <dgm:cxn modelId="{D33E162B-F0B3-B14C-8A7C-4822C2FCF0E2}" type="presParOf" srcId="{88D64EB7-2052-694C-89EC-4471928EDF8B}" destId="{E46AD7F4-8D75-0045-9792-A7EE6B360AD7}" srcOrd="0" destOrd="0" presId="urn:microsoft.com/office/officeart/2008/layout/VerticalCurvedList"/>
    <dgm:cxn modelId="{CF5E9147-3FF1-364E-9C10-C9C2F123B9F5}" type="presParOf" srcId="{DAADF81A-0C6A-C748-9CE3-DD10E541DB77}" destId="{3948C68F-6FB2-744F-953B-B81FE49A669C}" srcOrd="5" destOrd="0" presId="urn:microsoft.com/office/officeart/2008/layout/VerticalCurvedList"/>
    <dgm:cxn modelId="{D4E33F97-B567-394A-AE5B-676B1CD42419}" type="presParOf" srcId="{DAADF81A-0C6A-C748-9CE3-DD10E541DB77}" destId="{C4DE8F82-412E-7747-A9AA-925F8044ED29}" srcOrd="6" destOrd="0" presId="urn:microsoft.com/office/officeart/2008/layout/VerticalCurvedList"/>
    <dgm:cxn modelId="{5B670A04-FDD6-8740-9436-CD242FDA04FA}" type="presParOf" srcId="{C4DE8F82-412E-7747-A9AA-925F8044ED29}" destId="{26E7FC3A-EE51-7B49-9966-C2BB985DE1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A4E0F-CC2C-2B4B-81C1-BD54BE053814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3487D-5042-6A45-84BE-82635E18016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Latest SAP Info</a:t>
          </a:r>
        </a:p>
      </dsp:txBody>
      <dsp:txXfrm>
        <a:off x="752110" y="541866"/>
        <a:ext cx="7301111" cy="1083733"/>
      </dsp:txXfrm>
    </dsp:sp>
    <dsp:sp modelId="{D7DE0E44-441E-274E-A9E8-56A0BF8BEEFD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4E5A3-A913-654C-82FE-917649396B7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Demo</a:t>
          </a:r>
        </a:p>
      </dsp:txBody>
      <dsp:txXfrm>
        <a:off x="1146048" y="2167466"/>
        <a:ext cx="6907174" cy="1083733"/>
      </dsp:txXfrm>
    </dsp:sp>
    <dsp:sp modelId="{E46AD7F4-8D75-0045-9792-A7EE6B360AD7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8C68F-6FB2-744F-953B-B81FE49A669C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Summary &amp; Questions</a:t>
          </a:r>
        </a:p>
      </dsp:txBody>
      <dsp:txXfrm>
        <a:off x="752110" y="3793066"/>
        <a:ext cx="7301111" cy="1083733"/>
      </dsp:txXfrm>
    </dsp:sp>
    <dsp:sp modelId="{26E7FC3A-EE51-7B49-9966-C2BB985DE1FF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FDBB3-78EF-4B49-AA38-8D1C3A1C1476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7C4A8-528C-6A4C-AF41-C816368C3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6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5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01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7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8374EA-50CC-824C-B1B4-42419381A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CE3F0-2A00-9E49-B17C-4FEC394C3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4294A-CBB4-AB43-A86E-CF3F983FF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937E-667A-7C40-947E-0E1F2772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07BB6D4D-DD94-404D-B1FB-AFFDC1DD50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693B-43CC-D94D-9D90-02C0F9F9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CE44-4041-D843-B218-BF4EE923E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6461-7710-7E4C-B2F7-86524FC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528E2-9EFE-7C4E-8269-1816FEB3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37F02-2ED5-8042-BE6C-D56D8734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D8093-31B3-7046-B10E-1B33F06F2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96363-8242-E247-B968-03077EACE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7EA6-0DA3-EF47-8A42-B3979DC2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78FC-AC41-8E42-9823-A8580269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67A6-6CB7-E34B-A210-649699B4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6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FA21E45-B888-4DD4-9584-551DCC919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223DF-2A0E-7343-BEC3-68A81003F4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A4E7331-A37B-E54F-AEE9-DCBA7DA4FC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09573EBD-CE7B-6542-988E-E89328C65C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53" y="6149820"/>
            <a:ext cx="1813499" cy="68913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4F344D-554D-E343-9F63-BAD1FA42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39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0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AP Logo" descr="SAP Logo" title="SAP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6665" y="6217668"/>
            <a:ext cx="1963124" cy="360000"/>
          </a:xfrm>
          <a:prstGeom prst="rect">
            <a:avLst/>
          </a:prstGeom>
        </p:spPr>
      </p:pic>
      <p:sp>
        <p:nvSpPr>
          <p:cNvPr id="13" name="Classification"/>
          <p:cNvSpPr txBox="1"/>
          <p:nvPr userDrawn="1"/>
        </p:nvSpPr>
        <p:spPr>
          <a:xfrm>
            <a:off x="287926" y="5769667"/>
            <a:ext cx="4203760" cy="138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1000" b="0"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2pPr>
            <a:lvl3pPr marL="360000" indent="-18000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noProof="0" dirty="0" smtClean="0">
                <a:latin typeface="+mn-lt"/>
              </a:defRPr>
            </a:lvl3pPr>
            <a:lvl4pPr marL="540000" indent="-180000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>
                <a:latin typeface="+mn-lt"/>
              </a:defRPr>
            </a:lvl4pPr>
            <a:lvl5pPr marL="720000" indent="-18000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>
                <a:latin typeface="+mn-lt"/>
              </a:defRPr>
            </a:lvl5pPr>
            <a:lvl6pPr marL="2994134" indent="-2721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8522" indent="-2721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82910" indent="-2721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27298" indent="-2721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pPr lvl="0" algn="l"/>
            <a:r>
              <a:rPr lang="en-US" sz="900" b="0" dirty="0"/>
              <a:t>PUBLIC</a:t>
            </a:r>
          </a:p>
        </p:txBody>
      </p:sp>
      <p:sp>
        <p:nvSpPr>
          <p:cNvPr id="19" name="Speaker"/>
          <p:cNvSpPr>
            <a:spLocks noGrp="1"/>
          </p:cNvSpPr>
          <p:nvPr userDrawn="1">
            <p:ph type="subTitle" idx="1" hasCustomPrompt="1"/>
          </p:nvPr>
        </p:nvSpPr>
        <p:spPr bwMode="black">
          <a:xfrm>
            <a:off x="287925" y="5130490"/>
            <a:ext cx="10896336" cy="430887"/>
          </a:xfrm>
        </p:spPr>
        <p:txBody>
          <a:bodyPr wrap="square" anchor="t" anchorCtr="0"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400" b="0" baseline="0">
                <a:solidFill>
                  <a:schemeClr val="tx1"/>
                </a:solidFill>
              </a:defRPr>
            </a:lvl1pPr>
            <a:lvl2pPr marL="54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Name, SAP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Month 00, 2018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XXX111 – Presentation Title </a:t>
            </a:r>
            <a:br>
              <a:rPr lang="en-US" dirty="0"/>
            </a:br>
            <a:r>
              <a:rPr lang="en-US" dirty="0"/>
              <a:t>Goes Here and Here.</a:t>
            </a:r>
          </a:p>
        </p:txBody>
      </p:sp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1999" cy="3430006"/>
          </a:xfrm>
          <a:solidFill>
            <a:schemeClr val="tx2">
              <a:alpha val="70000"/>
            </a:schemeClr>
          </a:solidFill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 image</a:t>
            </a:r>
          </a:p>
        </p:txBody>
      </p:sp>
    </p:spTree>
    <p:extLst>
      <p:ext uri="{BB962C8B-B14F-4D97-AF65-F5344CB8AC3E}">
        <p14:creationId xmlns:p14="http://schemas.microsoft.com/office/powerpoint/2010/main" val="7566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  <p15:guide id="9" pos="7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78C6BF-2DD3-D945-A606-DF20190D2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A7DC1-EC7F-3048-BC92-1F582185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E22C-5666-F147-B7F0-64DEBE094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B9AD-B4C8-8548-9017-F3AC8342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BFC6C845-47D0-324C-818D-3E163DB1BD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3DFD2A-23FF-DC40-84AD-0F6B45E0A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E9979-43AB-6245-839B-0554D946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B501B-D44D-B645-A337-F4EF60239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1DC6-45AA-3F44-B2E6-4C288DAA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271B4C63-8D68-5343-BD96-60417E01B7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5B9ED3-913B-5846-B57E-A26AA22BF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ED6E8-4FA0-5346-8810-D6DD3AE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A281-898A-174B-9330-D4779693F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0B846-F961-954C-AA10-F16355320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1208A-8219-E745-AB72-5B9EBC74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12684C01-133F-D441-A954-5439577FC1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4C2285-C776-AB4D-A949-AF26BD286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FAE6-FC2F-914D-A536-6CFC4E40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51C48-872E-B840-82CB-326971AD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59320-40A3-2541-83DD-0826FAB3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5F01E-4976-8742-A8BC-AFEBD41A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D3281-46C6-5B40-8AA8-B515ED466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C0B5D-E6D0-4B42-A1C6-9D6B6786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35FAEC-00B2-6848-903A-B0BD23163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05B35B-E61C-3344-B569-FD421AA04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FFA12-E8BA-6044-AF8B-9943E3E6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C0EA7-FFE8-B749-BBC2-FF097F13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C9B96940-5887-0740-89FB-432744D59C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A4B79-A8B4-7E4E-9D46-1B230537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DFECB-3F12-F447-89DB-4335CE90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6693-876B-DE40-A4E7-65114AF7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25E2-BAF3-9845-862E-F9A032F6C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8C82-E783-F349-A7FD-2793F3F5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AFA5-CD9C-7248-BFE3-534E0F45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96753-7B2E-154B-914E-8395F6EFB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F951E-D26B-924A-9548-295162F9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7DB9-D337-D341-80CB-FFAD439F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82AD1-D9BD-5149-949E-CF68103F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1CAD-A071-A941-B829-A27D04D1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BF477-48F2-D04E-8ED8-60E492C36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4824-0B58-A54C-9A72-515A55D47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4CC8-F0A6-774E-85FC-66E65574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6F69F-97D3-2A43-9443-F2216AB0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1EFB6-1632-2943-97A8-2A088099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1CFA29-E325-384C-901A-D46E353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BBCFB-7D09-6D44-9DFE-2FCAB045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AE094-2A05-8B42-8944-2E75BE88E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94041-BBBD-0645-B65C-C31783D08D1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27DE-ABF2-4E4B-A460-7F95CA8B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8258-F11F-1740-96B1-9FD2A3C09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Water next to the city&#10;&#10;Description generated with high confidence">
            <a:extLst>
              <a:ext uri="{FF2B5EF4-FFF2-40B4-BE49-F238E27FC236}">
                <a16:creationId xmlns:a16="http://schemas.microsoft.com/office/drawing/2014/main" id="{F3D90253-2F90-7046-BB1A-6FC0374AE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sapteched2018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909" y="1298563"/>
            <a:ext cx="7812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chemeClr val="bg1"/>
                </a:solidFill>
              </a:rPr>
              <a:t>A Dive into the </a:t>
            </a:r>
          </a:p>
          <a:p>
            <a:pPr algn="ctr"/>
            <a:r>
              <a:rPr lang="en-AU" sz="4400" b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2386" y="3429000"/>
            <a:ext cx="3667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</a:rPr>
              <a:t>Graham Robinson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Yelcho Systems Consulting</a:t>
            </a:r>
          </a:p>
          <a:p>
            <a:pPr algn="ctr"/>
            <a:endParaRPr lang="en-AU" sz="2400" dirty="0">
              <a:solidFill>
                <a:schemeClr val="bg1"/>
              </a:solidFill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Sydney - 19</a:t>
            </a:r>
            <a:r>
              <a:rPr lang="en-AU" sz="2400" baseline="30000" dirty="0">
                <a:solidFill>
                  <a:schemeClr val="bg1"/>
                </a:solidFill>
              </a:rPr>
              <a:t>th</a:t>
            </a:r>
            <a:r>
              <a:rPr lang="en-AU" sz="2400" dirty="0">
                <a:solidFill>
                  <a:schemeClr val="bg1"/>
                </a:solidFill>
              </a:rPr>
              <a:t> March 2019</a:t>
            </a:r>
          </a:p>
        </p:txBody>
      </p:sp>
    </p:spTree>
    <p:extLst>
      <p:ext uri="{BB962C8B-B14F-4D97-AF65-F5344CB8AC3E}">
        <p14:creationId xmlns:p14="http://schemas.microsoft.com/office/powerpoint/2010/main" val="399384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965272"/>
            <a:ext cx="12891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92D05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PUBLIC SECTION.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 BEGIN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INCLUDE TYPE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AS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flag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LENGTH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1,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tt_bookings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 SORTED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WITH UNIQUE KEY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CLASS-DATA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tt_bookings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ENDCLASS.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Buffer</a:t>
            </a:r>
          </a:p>
        </p:txBody>
      </p:sp>
    </p:spTree>
    <p:extLst>
      <p:ext uri="{BB962C8B-B14F-4D97-AF65-F5344CB8AC3E}">
        <p14:creationId xmlns:p14="http://schemas.microsoft.com/office/powerpoint/2010/main" val="101549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Handler – Modify</a:t>
            </a:r>
          </a:p>
        </p:txBody>
      </p:sp>
    </p:spTree>
    <p:extLst>
      <p:ext uri="{BB962C8B-B14F-4D97-AF65-F5344CB8AC3E}">
        <p14:creationId xmlns:p14="http://schemas.microsoft.com/office/powerpoint/2010/main" val="30881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31957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8908907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1440473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0975215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3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3011408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940278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31533238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37962316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F72F-CDE2-3D45-B7E3-6412A013CF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9D057-9AE6-F74B-BF5E-73C9F079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0303" y="1727160"/>
            <a:ext cx="3560699" cy="180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E3F838-1A58-4A47-95BF-9F4E25C1584A}"/>
              </a:ext>
            </a:extLst>
          </p:cNvPr>
          <p:cNvGrpSpPr/>
          <p:nvPr/>
        </p:nvGrpSpPr>
        <p:grpSpPr>
          <a:xfrm>
            <a:off x="5282317" y="4630601"/>
            <a:ext cx="2559682" cy="995245"/>
            <a:chOff x="3203847" y="3432313"/>
            <a:chExt cx="1769205" cy="824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644CE5-FD9F-9B47-9104-2BC576E072E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1EF6EE-424E-EF4F-A4C9-1C20F58012E0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rgbClr val="38A5CE"/>
                  </a:solidFill>
                </a:rPr>
                <a:t>@</a:t>
              </a:r>
              <a:r>
                <a:rPr lang="en-US" sz="1799" dirty="0" err="1">
                  <a:solidFill>
                    <a:srgbClr val="38A5CE"/>
                  </a:solidFill>
                </a:rPr>
                <a:t>grahamrobbo</a:t>
              </a:r>
              <a:endParaRPr lang="en-AU" sz="1799" dirty="0">
                <a:solidFill>
                  <a:srgbClr val="38A5C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959054-16DA-BE43-87BA-587CD207156A}"/>
              </a:ext>
            </a:extLst>
          </p:cNvPr>
          <p:cNvSpPr txBox="1"/>
          <p:nvPr/>
        </p:nvSpPr>
        <p:spPr>
          <a:xfrm>
            <a:off x="1800149" y="6258112"/>
            <a:ext cx="1081473" cy="20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latin typeface="Arial Narrow"/>
                <a:cs typeface="Arial Narrow"/>
              </a:rPr>
              <a:t>*Photo by Martin </a:t>
            </a:r>
            <a:r>
              <a:rPr lang="en-US" sz="700" i="1" dirty="0" err="1">
                <a:latin typeface="Arial Narrow"/>
                <a:cs typeface="Arial Narrow"/>
              </a:rPr>
              <a:t>Gillet</a:t>
            </a:r>
            <a:endParaRPr lang="en-US" sz="700" i="1" dirty="0">
              <a:latin typeface="Arial Narrow"/>
              <a:cs typeface="Arial Narro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2C138-56D7-3840-BC70-95586D6524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717611"/>
            <a:ext cx="3039413" cy="4557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25A3B-6436-B74A-B93E-F326BDE1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53" y="5720552"/>
            <a:ext cx="3809008" cy="5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6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40922334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 read.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if it is in buffer (and not deleted).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 AND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-flag &lt;&gt;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-data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SELECT SINGLE *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) INTO TABLE failed-booking.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Handler – Read</a:t>
            </a:r>
          </a:p>
        </p:txBody>
      </p:sp>
    </p:spTree>
    <p:extLst>
      <p:ext uri="{BB962C8B-B14F-4D97-AF65-F5344CB8AC3E}">
        <p14:creationId xmlns:p14="http://schemas.microsoft.com/office/powerpoint/2010/main" val="205597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IMPLEMENTATION.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CHECK failed IS INITIAL.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REFERENCE INTO DATA(buffer).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buffer-&gt;flag NE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NOT BETWEEN 1 AND 6.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 booking = buffer-&gt;booking ) TO failed-booking.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booking = buffer-&gt;booking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msg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NEW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cl_abap_behv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 )-&gt;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new_message_with_text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text = 'Must be between 1 and 6 passengers'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TO reported-booking.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save.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TYPE STANDARD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created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'C'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updated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'U'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UPDATE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deleted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'D'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DELETE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Saver –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5565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4836471"/>
            <a:ext cx="1289105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IMPLEMENTATION.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CHECK failed IS INITIAL.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REFERENCE INTO DATA(buffer).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buffer-&gt;flag NE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NOT BETWEEN 1 AND 6.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 booking = buffer-&gt;booking ) TO failed-booking.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booking = buffer-&gt;booking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msg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NEW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cl_abap_behv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 )-&gt;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new_message_with_text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text = 'Must be between 1 and 6 passengers'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TO reported-booking.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save.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TYPE STANDARD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created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'C'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updated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'U'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UPDATE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deleted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'D'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DELETE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24641-83D3-8540-883B-2A677C2F735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2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26" y="505522"/>
            <a:ext cx="11180652" cy="73828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Summary</a:t>
            </a:r>
            <a:endParaRPr lang="en-US" b="0" dirty="0"/>
          </a:p>
        </p:txBody>
      </p:sp>
      <p:sp>
        <p:nvSpPr>
          <p:cNvPr id="8" name="Rounded Rectangle 7"/>
          <p:cNvSpPr/>
          <p:nvPr/>
        </p:nvSpPr>
        <p:spPr bwMode="gray">
          <a:xfrm>
            <a:off x="3667626" y="4170113"/>
            <a:ext cx="3803768" cy="2073949"/>
          </a:xfrm>
          <a:prstGeom prst="roundRect">
            <a:avLst/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503737" bIns="71962" rtlCol="0" anchor="t" anchorCtr="0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BUSINESS OBJECTS</a:t>
            </a:r>
          </a:p>
          <a:p>
            <a:pPr algn="ctr" defTabSz="913852" fontAlgn="base">
              <a:spcBef>
                <a:spcPts val="500"/>
              </a:spcBef>
              <a:buClr>
                <a:srgbClr val="F0AB00"/>
              </a:buClr>
              <a:buSzPct val="80000"/>
            </a:pPr>
            <a:endParaRPr lang="en-US" sz="1200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7654181" y="4140017"/>
            <a:ext cx="3852536" cy="2073949"/>
          </a:xfrm>
          <a:prstGeom prst="roundRect">
            <a:avLst/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107944" bIns="71962" rtlCol="0" anchor="t" anchorCtr="0"/>
          <a:lstStyle/>
          <a:p>
            <a:pPr algn="ctr" defTabSz="913852" fontAlgn="base">
              <a:spcBef>
                <a:spcPts val="600"/>
              </a:spcBef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QUERIES</a:t>
            </a:r>
          </a:p>
        </p:txBody>
      </p:sp>
      <p:sp>
        <p:nvSpPr>
          <p:cNvPr id="11" name="Rounded Rectangle 30"/>
          <p:cNvSpPr/>
          <p:nvPr/>
        </p:nvSpPr>
        <p:spPr bwMode="gray">
          <a:xfrm>
            <a:off x="560094" y="5108837"/>
            <a:ext cx="2462637" cy="445126"/>
          </a:xfrm>
          <a:prstGeom prst="roundRect">
            <a:avLst>
              <a:gd name="adj" fmla="val 814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&amp; BEHAVIOR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9D3013-AFF9-764E-BD9B-DCFEC5485169}"/>
              </a:ext>
            </a:extLst>
          </p:cNvPr>
          <p:cNvCxnSpPr>
            <a:cxnSpLocks/>
          </p:cNvCxnSpPr>
          <p:nvPr/>
        </p:nvCxnSpPr>
        <p:spPr>
          <a:xfrm>
            <a:off x="3240173" y="4170113"/>
            <a:ext cx="0" cy="2079909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 bwMode="gray">
          <a:xfrm>
            <a:off x="3667626" y="2303769"/>
            <a:ext cx="7839090" cy="742674"/>
          </a:xfrm>
          <a:prstGeom prst="roundRect">
            <a:avLst/>
          </a:prstGeom>
          <a:noFill/>
          <a:ln w="25400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SERVICE BINDING</a:t>
            </a:r>
            <a:br>
              <a:rPr lang="en-US" sz="1798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Bind the service to OData protocol</a:t>
            </a:r>
          </a:p>
        </p:txBody>
      </p:sp>
      <p:sp>
        <p:nvSpPr>
          <p:cNvPr id="7" name="Rounded Rectangle 6"/>
          <p:cNvSpPr/>
          <p:nvPr/>
        </p:nvSpPr>
        <p:spPr bwMode="gray">
          <a:xfrm>
            <a:off x="3667624" y="3141444"/>
            <a:ext cx="7839089" cy="742674"/>
          </a:xfrm>
          <a:prstGeom prst="roundRect">
            <a:avLst/>
          </a:prstGeom>
          <a:noFill/>
          <a:ln w="25400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SERVICE DEFINITION</a:t>
            </a:r>
            <a:br>
              <a:rPr lang="en-US" sz="1798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Define scope to be exposed</a:t>
            </a:r>
          </a:p>
        </p:txBody>
      </p:sp>
      <p:sp>
        <p:nvSpPr>
          <p:cNvPr id="10" name="Rounded Rectangle 28"/>
          <p:cNvSpPr/>
          <p:nvPr/>
        </p:nvSpPr>
        <p:spPr bwMode="gray">
          <a:xfrm>
            <a:off x="814649" y="2703853"/>
            <a:ext cx="1953529" cy="780179"/>
          </a:xfrm>
          <a:prstGeom prst="roundRect">
            <a:avLst>
              <a:gd name="adj" fmla="val 17442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BUSINESS SERVICES PROVISIONING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0EE70F9-FE1E-7346-89ED-85CE22F45502}"/>
              </a:ext>
            </a:extLst>
          </p:cNvPr>
          <p:cNvCxnSpPr>
            <a:cxnSpLocks/>
          </p:cNvCxnSpPr>
          <p:nvPr/>
        </p:nvCxnSpPr>
        <p:spPr>
          <a:xfrm>
            <a:off x="3240173" y="2303769"/>
            <a:ext cx="0" cy="1580348"/>
          </a:xfrm>
          <a:prstGeom prst="line">
            <a:avLst/>
          </a:prstGeom>
          <a:ln w="254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 bwMode="gray">
          <a:xfrm>
            <a:off x="3667626" y="1288116"/>
            <a:ext cx="3803768" cy="792247"/>
          </a:xfrm>
          <a:prstGeom prst="roundRect">
            <a:avLst/>
          </a:prstGeom>
          <a:ln>
            <a:solidFill>
              <a:schemeClr val="accent4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SAP Fiori UI </a:t>
            </a:r>
            <a:b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Consume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OData UI services</a:t>
            </a:r>
          </a:p>
        </p:txBody>
      </p:sp>
      <p:sp>
        <p:nvSpPr>
          <p:cNvPr id="36" name="Rounded Rectangle 35"/>
          <p:cNvSpPr/>
          <p:nvPr/>
        </p:nvSpPr>
        <p:spPr bwMode="gray">
          <a:xfrm>
            <a:off x="7654178" y="1282857"/>
            <a:ext cx="3852535" cy="780179"/>
          </a:xfrm>
          <a:prstGeom prst="roundRect">
            <a:avLst/>
          </a:prstGeom>
          <a:ln>
            <a:solidFill>
              <a:schemeClr val="accent4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A2X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Consume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OData A2X services</a:t>
            </a:r>
          </a:p>
        </p:txBody>
      </p:sp>
      <p:sp>
        <p:nvSpPr>
          <p:cNvPr id="38" name="Rounded Rectangle 28"/>
          <p:cNvSpPr/>
          <p:nvPr/>
        </p:nvSpPr>
        <p:spPr bwMode="gray">
          <a:xfrm>
            <a:off x="814649" y="1409128"/>
            <a:ext cx="1953529" cy="543301"/>
          </a:xfrm>
          <a:prstGeom prst="roundRect">
            <a:avLst>
              <a:gd name="adj" fmla="val 17442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SERVICE CONSUMPTION</a:t>
            </a:r>
            <a:endParaRPr lang="en-US" sz="1400" kern="0">
              <a:solidFill>
                <a:schemeClr val="accent4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EE70F9-FE1E-7346-89ED-85CE22F45502}"/>
              </a:ext>
            </a:extLst>
          </p:cNvPr>
          <p:cNvCxnSpPr/>
          <p:nvPr/>
        </p:nvCxnSpPr>
        <p:spPr>
          <a:xfrm>
            <a:off x="3240173" y="1288118"/>
            <a:ext cx="0" cy="797509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9" name="Chevron 48">
            <a:extLst>
              <a:ext uri="{FF2B5EF4-FFF2-40B4-BE49-F238E27FC236}">
                <a16:creationId xmlns:a16="http://schemas.microsoft.com/office/drawing/2014/main" id="{FC017A8E-FD96-134E-A8E3-3174AFE6FE97}"/>
              </a:ext>
            </a:extLst>
          </p:cNvPr>
          <p:cNvSpPr/>
          <p:nvPr/>
        </p:nvSpPr>
        <p:spPr bwMode="gray">
          <a:xfrm rot="16200000">
            <a:off x="1677611" y="4218101"/>
            <a:ext cx="227610" cy="430996"/>
          </a:xfrm>
          <a:prstGeom prst="chevron">
            <a:avLst>
              <a:gd name="adj" fmla="val 48649"/>
            </a:avLst>
          </a:prstGeom>
          <a:solidFill>
            <a:schemeClr val="bg1">
              <a:lumMod val="50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10C07810-55EB-6A4A-BEF5-1AF1B7E31279}"/>
              </a:ext>
            </a:extLst>
          </p:cNvPr>
          <p:cNvSpPr/>
          <p:nvPr/>
        </p:nvSpPr>
        <p:spPr bwMode="gray">
          <a:xfrm rot="16200000">
            <a:off x="1677611" y="2060802"/>
            <a:ext cx="227610" cy="430996"/>
          </a:xfrm>
          <a:prstGeom prst="chevron">
            <a:avLst>
              <a:gd name="adj" fmla="val 48649"/>
            </a:avLst>
          </a:prstGeom>
          <a:solidFill>
            <a:schemeClr val="bg1">
              <a:lumMod val="50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02E3925-745F-2441-9C14-CFB9DE0DADBE}"/>
              </a:ext>
            </a:extLst>
          </p:cNvPr>
          <p:cNvSpPr/>
          <p:nvPr/>
        </p:nvSpPr>
        <p:spPr bwMode="gray">
          <a:xfrm>
            <a:off x="4351866" y="4666756"/>
            <a:ext cx="445103" cy="445103"/>
          </a:xfrm>
          <a:prstGeom prst="ellipse">
            <a:avLst/>
          </a:prstGeom>
          <a:blipFill>
            <a:blip r:embed="rId3"/>
            <a:stretch>
              <a:fillRect l="11837" t="11837" r="11837" b="11837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980D65-4B1E-1B42-8845-B5754DC77BD0}"/>
              </a:ext>
            </a:extLst>
          </p:cNvPr>
          <p:cNvSpPr/>
          <p:nvPr/>
        </p:nvSpPr>
        <p:spPr bwMode="gray">
          <a:xfrm>
            <a:off x="4349709" y="5178716"/>
            <a:ext cx="445103" cy="445103"/>
          </a:xfrm>
          <a:prstGeom prst="ellipse">
            <a:avLst/>
          </a:prstGeom>
          <a:blipFill>
            <a:blip r:embed="rId4"/>
            <a:stretch>
              <a:fillRect l="17665" t="17665" r="17665" b="17665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97AE35-21B5-1A4D-BA28-B0FF60CAC295}"/>
              </a:ext>
            </a:extLst>
          </p:cNvPr>
          <p:cNvSpPr/>
          <p:nvPr/>
        </p:nvSpPr>
        <p:spPr bwMode="gray">
          <a:xfrm>
            <a:off x="4351867" y="5690676"/>
            <a:ext cx="445103" cy="445103"/>
          </a:xfrm>
          <a:prstGeom prst="ellipse">
            <a:avLst/>
          </a:prstGeom>
          <a:blipFill>
            <a:blip r:embed="rId5"/>
            <a:stretch>
              <a:fillRect l="6385" t="6385" r="6385" b="6385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B36C60-FD20-D34C-9CA5-636DBA93B2F5}"/>
              </a:ext>
            </a:extLst>
          </p:cNvPr>
          <p:cNvSpPr txBox="1"/>
          <p:nvPr/>
        </p:nvSpPr>
        <p:spPr>
          <a:xfrm>
            <a:off x="4864635" y="4776141"/>
            <a:ext cx="1762844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with CDS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6F1C71-E6CC-3348-9458-660FD7491937}"/>
              </a:ext>
            </a:extLst>
          </p:cNvPr>
          <p:cNvSpPr txBox="1"/>
          <p:nvPr/>
        </p:nvSpPr>
        <p:spPr>
          <a:xfrm>
            <a:off x="4864635" y="5246859"/>
            <a:ext cx="1397455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Behavior 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C5439E-CF8A-714C-A670-AE146E242A56}"/>
              </a:ext>
            </a:extLst>
          </p:cNvPr>
          <p:cNvSpPr txBox="1"/>
          <p:nvPr/>
        </p:nvSpPr>
        <p:spPr>
          <a:xfrm>
            <a:off x="4864635" y="5805558"/>
            <a:ext cx="1959963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Behaviour implementation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6AD740-51B4-2740-8418-929492F11EBF}"/>
              </a:ext>
            </a:extLst>
          </p:cNvPr>
          <p:cNvSpPr/>
          <p:nvPr/>
        </p:nvSpPr>
        <p:spPr bwMode="gray">
          <a:xfrm flipV="1">
            <a:off x="5637832" y="3290230"/>
            <a:ext cx="445103" cy="445103"/>
          </a:xfrm>
          <a:prstGeom prst="ellipse">
            <a:avLst/>
          </a:prstGeom>
          <a:blipFill>
            <a:blip r:embed="rId6"/>
            <a:stretch>
              <a:fillRect l="11837" t="11837" r="11837" b="11837"/>
            </a:stretch>
          </a:blipFill>
          <a:ln w="9525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2233F38-5E80-424B-8FF0-154182234162}"/>
              </a:ext>
            </a:extLst>
          </p:cNvPr>
          <p:cNvSpPr/>
          <p:nvPr/>
        </p:nvSpPr>
        <p:spPr bwMode="gray">
          <a:xfrm>
            <a:off x="8471206" y="5014036"/>
            <a:ext cx="445103" cy="445103"/>
          </a:xfrm>
          <a:prstGeom prst="ellipse">
            <a:avLst/>
          </a:prstGeom>
          <a:blipFill>
            <a:blip r:embed="rId3"/>
            <a:stretch>
              <a:fillRect l="11837" t="11837" r="11837" b="11837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F2CB8B-30FD-BC4E-8FBF-58CDA34CE5B0}"/>
              </a:ext>
            </a:extLst>
          </p:cNvPr>
          <p:cNvSpPr txBox="1"/>
          <p:nvPr/>
        </p:nvSpPr>
        <p:spPr>
          <a:xfrm>
            <a:off x="8983975" y="5123421"/>
            <a:ext cx="1762844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with CDS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F98364-5C15-7F44-BC3C-2AC82DEF67F0}"/>
              </a:ext>
            </a:extLst>
          </p:cNvPr>
          <p:cNvSpPr/>
          <p:nvPr/>
        </p:nvSpPr>
        <p:spPr bwMode="gray">
          <a:xfrm flipH="1" flipV="1">
            <a:off x="5637831" y="2452554"/>
            <a:ext cx="445103" cy="445103"/>
          </a:xfrm>
          <a:prstGeom prst="ellipse">
            <a:avLst/>
          </a:prstGeom>
          <a:blipFill>
            <a:blip r:embed="rId7"/>
            <a:stretch>
              <a:fillRect l="11837" t="11837" r="11837" b="11837"/>
            </a:stretch>
          </a:blipFill>
          <a:ln w="9525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84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46DA20-F11E-2545-AB88-3FB252D5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559"/>
            <a:ext cx="5601027" cy="2940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BEE0-394A-DA44-A69C-00BD7797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C25C8-C9CA-9249-8E4D-C43EB20797FA}"/>
              </a:ext>
            </a:extLst>
          </p:cNvPr>
          <p:cNvSpPr txBox="1"/>
          <p:nvPr/>
        </p:nvSpPr>
        <p:spPr>
          <a:xfrm>
            <a:off x="1136864" y="850301"/>
            <a:ext cx="98423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hlinkClick r:id="rId3"/>
              </a:rPr>
              <a:t>https://</a:t>
            </a:r>
            <a:r>
              <a:rPr lang="en-US" sz="3733" dirty="0" err="1">
                <a:hlinkClick r:id="rId3"/>
              </a:rPr>
              <a:t>github.com</a:t>
            </a:r>
            <a:r>
              <a:rPr lang="en-US" sz="3733" dirty="0">
                <a:hlinkClick r:id="rId3"/>
              </a:rPr>
              <a:t>/</a:t>
            </a:r>
            <a:r>
              <a:rPr lang="en-US" sz="3733" dirty="0" err="1">
                <a:hlinkClick r:id="rId3"/>
              </a:rPr>
              <a:t>grahamrobbo</a:t>
            </a:r>
            <a:r>
              <a:rPr lang="en-US" sz="3733" dirty="0">
                <a:hlinkClick r:id="rId3"/>
              </a:rPr>
              <a:t>/sapteched2018</a:t>
            </a:r>
            <a:endParaRPr lang="en-US" sz="3733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A24A6C-14AB-004E-B778-2E441EC62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3428828"/>
            <a:ext cx="518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92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632" y="893"/>
            <a:ext cx="16215578" cy="72117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28" y="4384008"/>
            <a:ext cx="3937332" cy="199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7775507" y="5574029"/>
            <a:ext cx="2314591" cy="647904"/>
            <a:chOff x="3203848" y="3507854"/>
            <a:chExt cx="1922466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rgbClr val="38A5CE"/>
                  </a:solidFill>
                </a:rPr>
                <a:t>@</a:t>
              </a:r>
              <a:r>
                <a:rPr lang="en-US" sz="1799" dirty="0" err="1">
                  <a:solidFill>
                    <a:srgbClr val="38A5CE"/>
                  </a:solidFill>
                </a:rPr>
                <a:t>grahamrobbo</a:t>
              </a:r>
              <a:endParaRPr lang="en-AU" sz="1799" dirty="0">
                <a:solidFill>
                  <a:srgbClr val="38A5CE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C249EE-B3F6-4149-A113-620F4F33D04E}"/>
              </a:ext>
            </a:extLst>
          </p:cNvPr>
          <p:cNvSpPr/>
          <p:nvPr/>
        </p:nvSpPr>
        <p:spPr>
          <a:xfrm>
            <a:off x="1401417" y="6082599"/>
            <a:ext cx="1659835" cy="13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0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6194" y="1267911"/>
            <a:ext cx="411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How to Connect with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0654" y="2063693"/>
            <a:ext cx="495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E: 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graham@yelcho.com.au</a:t>
            </a:r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M: 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+61 412 402 441</a:t>
            </a: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Li: 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linkedin.com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/in/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0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3FE0-3377-D64C-AA4C-55F9AA0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E9D6A8-87E8-C94D-90AD-A0E178E5D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387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2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CNA215 – The Big Picture of the 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ABAP RESTful Programming Model</a:t>
            </a: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E56AB-9AC1-A843-9329-D0C30A9FA633}"/>
              </a:ext>
            </a:extLst>
          </p:cNvPr>
          <p:cNvGrpSpPr/>
          <p:nvPr/>
        </p:nvGrpSpPr>
        <p:grpSpPr>
          <a:xfrm>
            <a:off x="1" y="478"/>
            <a:ext cx="12192000" cy="3680455"/>
            <a:chOff x="0" y="-415"/>
            <a:chExt cx="12195175" cy="36814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655F28-FF2B-7E49-B272-42865BC5F41B}"/>
                </a:ext>
              </a:extLst>
            </p:cNvPr>
            <p:cNvSpPr/>
            <p:nvPr/>
          </p:nvSpPr>
          <p:spPr bwMode="gray">
            <a:xfrm>
              <a:off x="0" y="-415"/>
              <a:ext cx="12195175" cy="3681413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58CFB0-F999-8B42-A8BA-7DB7CC329965}"/>
                </a:ext>
              </a:extLst>
            </p:cNvPr>
            <p:cNvSpPr/>
            <p:nvPr/>
          </p:nvSpPr>
          <p:spPr bwMode="gray">
            <a:xfrm flipH="1">
              <a:off x="872334" y="1116730"/>
              <a:ext cx="1045029" cy="1045029"/>
            </a:xfrm>
            <a:prstGeom prst="ellipse">
              <a:avLst/>
            </a:prstGeom>
            <a:blipFill>
              <a:blip r:embed="rId3"/>
              <a:stretch>
                <a:fillRect l="15615" t="15551" r="15615" b="15551"/>
              </a:stretch>
            </a:blipFill>
            <a:ln w="2540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6F6133-8AEF-AC42-A6F3-08D7067B1925}"/>
                </a:ext>
              </a:extLst>
            </p:cNvPr>
            <p:cNvGrpSpPr/>
            <p:nvPr/>
          </p:nvGrpSpPr>
          <p:grpSpPr>
            <a:xfrm>
              <a:off x="2895944" y="1632824"/>
              <a:ext cx="2128477" cy="430306"/>
              <a:chOff x="3765177" y="1825337"/>
              <a:chExt cx="2128477" cy="43030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33432F1-B536-7848-A4CA-EAC333A96927}"/>
                  </a:ext>
                </a:extLst>
              </p:cNvPr>
              <p:cNvSpPr/>
              <p:nvPr/>
            </p:nvSpPr>
            <p:spPr bwMode="gray">
              <a:xfrm>
                <a:off x="3765177" y="1825337"/>
                <a:ext cx="2128477" cy="430306"/>
              </a:xfrm>
              <a:prstGeom prst="roundRect">
                <a:avLst>
                  <a:gd name="adj" fmla="val 50000"/>
                </a:avLst>
              </a:prstGeom>
              <a:noFill/>
              <a:ln w="2540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431888" tIns="71981" rIns="89977" bIns="71981" rtlCol="0" anchor="ctr"/>
              <a:lstStyle/>
              <a:p>
                <a:pPr defTabSz="914126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400" b="1" kern="0" dirty="0">
                    <a:solidFill>
                      <a:schemeClr val="accent1"/>
                    </a:solidFill>
                    <a:ea typeface="Arial Unicode MS" pitchFamily="34" charset="-128"/>
                    <a:cs typeface="Arial Unicode MS" pitchFamily="34" charset="-128"/>
                  </a:rPr>
                  <a:t>ABAP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D191DE9-6528-A848-8CFC-2AD532EBF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6732" y="1935969"/>
                <a:ext cx="418082" cy="209041"/>
              </a:xfrm>
              <a:prstGeom prst="rect">
                <a:avLst/>
              </a:prstGeom>
            </p:spPr>
          </p:pic>
        </p:grp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B8B76D8-B11C-FC4E-A3EB-50B5906F9626}"/>
                </a:ext>
              </a:extLst>
            </p:cNvPr>
            <p:cNvCxnSpPr>
              <a:cxnSpLocks/>
              <a:stCxn id="9" idx="0"/>
              <a:endCxn id="51" idx="1"/>
            </p:cNvCxnSpPr>
            <p:nvPr/>
          </p:nvCxnSpPr>
          <p:spPr>
            <a:xfrm rot="16200000" flipH="1">
              <a:off x="5068064" y="524942"/>
              <a:ext cx="92205" cy="2307968"/>
            </a:xfrm>
            <a:prstGeom prst="bentConnector4">
              <a:avLst>
                <a:gd name="adj1" fmla="val -247926"/>
                <a:gd name="adj2" fmla="val 73056"/>
              </a:avLst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F3B4DE1-FD1A-6E43-A8EA-8AEFA930DCC7}"/>
                </a:ext>
              </a:extLst>
            </p:cNvPr>
            <p:cNvCxnSpPr>
              <a:cxnSpLocks/>
              <a:stCxn id="7" idx="4"/>
              <a:endCxn id="9" idx="1"/>
            </p:cNvCxnSpPr>
            <p:nvPr/>
          </p:nvCxnSpPr>
          <p:spPr>
            <a:xfrm rot="5400000" flipH="1" flipV="1">
              <a:off x="1988505" y="1254320"/>
              <a:ext cx="313782" cy="1501096"/>
            </a:xfrm>
            <a:prstGeom prst="bentConnector4">
              <a:avLst>
                <a:gd name="adj1" fmla="val -72853"/>
                <a:gd name="adj2" fmla="val 67404"/>
              </a:avLst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832936F-DFBF-E745-BE25-442397CF36D1}"/>
                </a:ext>
              </a:extLst>
            </p:cNvPr>
            <p:cNvSpPr/>
            <p:nvPr/>
          </p:nvSpPr>
          <p:spPr bwMode="gray">
            <a:xfrm>
              <a:off x="8374817" y="398909"/>
              <a:ext cx="2812357" cy="577438"/>
            </a:xfrm>
            <a:prstGeom prst="roundRect">
              <a:avLst>
                <a:gd name="adj" fmla="val 50000"/>
              </a:avLst>
            </a:prstGeom>
            <a:noFill/>
            <a:ln w="25400" algn="ctr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  <a:t>SAP CLOUD PLATFORM</a:t>
              </a:r>
              <a:b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  <a:t>ABAP ENVIRONMENT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1D94A16-BC0F-3F4D-B0CF-6092EAFAE382}"/>
                </a:ext>
              </a:extLst>
            </p:cNvPr>
            <p:cNvCxnSpPr>
              <a:cxnSpLocks/>
              <a:stCxn id="27" idx="1"/>
              <a:endCxn id="51" idx="0"/>
            </p:cNvCxnSpPr>
            <p:nvPr/>
          </p:nvCxnSpPr>
          <p:spPr>
            <a:xfrm rot="10800000" flipV="1">
              <a:off x="6876451" y="687628"/>
              <a:ext cx="1498367" cy="429102"/>
            </a:xfrm>
            <a:prstGeom prst="bentConnector2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882DEE4-C16F-9B4E-9B57-B5DB045D84E4}"/>
                </a:ext>
              </a:extLst>
            </p:cNvPr>
            <p:cNvSpPr/>
            <p:nvPr/>
          </p:nvSpPr>
          <p:spPr bwMode="gray">
            <a:xfrm>
              <a:off x="8947277" y="2501200"/>
              <a:ext cx="1667436" cy="459774"/>
            </a:xfrm>
            <a:prstGeom prst="roundRect">
              <a:avLst>
                <a:gd name="adj" fmla="val 50000"/>
              </a:avLst>
            </a:prstGeom>
            <a:noFill/>
            <a:ln w="25400" algn="ctr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b="1" kern="0" dirty="0">
                  <a:solidFill>
                    <a:schemeClr val="accent5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19DCE9B-FE6B-B84C-9F68-ECE0610CA39E}"/>
                </a:ext>
              </a:extLst>
            </p:cNvPr>
            <p:cNvCxnSpPr>
              <a:cxnSpLocks/>
              <a:stCxn id="40" idx="1"/>
              <a:endCxn id="16" idx="2"/>
            </p:cNvCxnSpPr>
            <p:nvPr/>
          </p:nvCxnSpPr>
          <p:spPr>
            <a:xfrm rot="10800000">
              <a:off x="7173187" y="2333327"/>
              <a:ext cx="1774090" cy="397761"/>
            </a:xfrm>
            <a:prstGeom prst="bentConnector2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882B501-6EEE-564C-94F7-91939C70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68151" y="1116730"/>
              <a:ext cx="1216597" cy="12165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CF886-B3AD-7742-A7B6-053F46814C1E}"/>
                </a:ext>
              </a:extLst>
            </p:cNvPr>
            <p:cNvSpPr/>
            <p:nvPr/>
          </p:nvSpPr>
          <p:spPr bwMode="gray">
            <a:xfrm>
              <a:off x="6434509" y="1444597"/>
              <a:ext cx="1477355" cy="8887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2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E3BAA-B647-E445-8931-4405B638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"/>
            <a:ext cx="12192000" cy="68524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7C693D-954A-3748-9A11-F231BBC3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4289B-F8F9-FB4E-AC76-1F15D00F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2D743-9637-0A41-93E1-84FF310A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85" y="26247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Only show these slides if demo fails…..</a:t>
            </a:r>
          </a:p>
        </p:txBody>
      </p:sp>
    </p:spTree>
    <p:extLst>
      <p:ext uri="{BB962C8B-B14F-4D97-AF65-F5344CB8AC3E}">
        <p14:creationId xmlns:p14="http://schemas.microsoft.com/office/powerpoint/2010/main" val="291398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586409" y="2057400"/>
            <a:ext cx="7454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 unmanaged;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define behavior for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ZI_BOOKING_robbo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alias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booking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lock master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US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create;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update;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delete;</a:t>
            </a:r>
          </a:p>
          <a:p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action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increment_passengers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 [1] $self;</a:t>
            </a:r>
          </a:p>
          <a:p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action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decrement_passengers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 [1] $self;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028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620889"/>
            <a:ext cx="1289105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INHERITING FROM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cl_abap_behavior_handler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PRIVATE SECTION.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modify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CREATE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UPDATE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DELETE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ACTION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booking~increment_passengers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incr_booking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ACTION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booking~decrement_passengers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decr_booking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CHANGING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failed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mapped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reported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read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READ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lock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LOCK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Behavior Handler</a:t>
            </a:r>
          </a:p>
        </p:txBody>
      </p:sp>
    </p:spTree>
    <p:extLst>
      <p:ext uri="{BB962C8B-B14F-4D97-AF65-F5344CB8AC3E}">
        <p14:creationId xmlns:p14="http://schemas.microsoft.com/office/powerpoint/2010/main" val="388945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0065 -0.5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965272"/>
            <a:ext cx="12891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INHERITING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cl_abap_behavior_saver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PROTECTED SECTION.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finalize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save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ENDCLASS.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Behavior Saver</a:t>
            </a:r>
          </a:p>
        </p:txBody>
      </p:sp>
    </p:spTree>
    <p:extLst>
      <p:ext uri="{BB962C8B-B14F-4D97-AF65-F5344CB8AC3E}">
        <p14:creationId xmlns:p14="http://schemas.microsoft.com/office/powerpoint/2010/main" val="123547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13691</Words>
  <Application>Microsoft Macintosh PowerPoint</Application>
  <PresentationFormat>Widescreen</PresentationFormat>
  <Paragraphs>1919</Paragraphs>
  <Slides>28</Slides>
  <Notes>6</Notes>
  <HiddenSlides>18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Consolas</vt:lpstr>
      <vt:lpstr>Tahoma</vt:lpstr>
      <vt:lpstr>Office Theme</vt:lpstr>
      <vt:lpstr>PowerPoint Presentation</vt:lpstr>
      <vt:lpstr>Introduction</vt:lpstr>
      <vt:lpstr>Agenda</vt:lpstr>
      <vt:lpstr>CNA215 – The Big Picture of the  ABAP RESTful Programming Model </vt:lpstr>
      <vt:lpstr>PowerPoint Presentation</vt:lpstr>
      <vt:lpstr>Only show these slides if demo fails…..</vt:lpstr>
      <vt:lpstr>Behavior Definition</vt:lpstr>
      <vt:lpstr>Behavior Implementation – Behavior Handler</vt:lpstr>
      <vt:lpstr>Behavior Implementation – Behavior Saver</vt:lpstr>
      <vt:lpstr>Behavior Implementation – Buffer</vt:lpstr>
      <vt:lpstr>Behavior Handler – Modify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 Handler – Read</vt:lpstr>
      <vt:lpstr>Behavior Saver – Implementation</vt:lpstr>
      <vt:lpstr>PowerPoint Presentation</vt:lpstr>
      <vt:lpstr> Summary</vt:lpstr>
      <vt:lpstr>PowerPoint Presentation</vt:lpstr>
      <vt:lpstr>PowerPoint Presentation</vt:lpstr>
      <vt:lpstr>PowerPoint Presentation</vt:lpstr>
      <vt:lpstr>PowerPoint Presentation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Dive into the ABAP RESTful Programming Model</dc:title>
  <dc:subject/>
  <dc:creator>Graham Robinson</dc:creator>
  <cp:keywords/>
  <dc:description>Delivered at Mastering SAP Technologies Sydney 19/3/2018</dc:description>
  <cp:lastModifiedBy>Graham Robinson</cp:lastModifiedBy>
  <cp:revision>26</cp:revision>
  <dcterms:created xsi:type="dcterms:W3CDTF">2019-03-09T05:14:15Z</dcterms:created>
  <dcterms:modified xsi:type="dcterms:W3CDTF">2019-03-16T02:04:14Z</dcterms:modified>
  <cp:category/>
</cp:coreProperties>
</file>